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7" r:id="rId12"/>
    <p:sldId id="274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4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5A20-370E-4F19-AFA1-D015D65BE2ED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503DB-303F-41CB-9E39-4D17FECA76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828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503DB-303F-41CB-9E39-4D17FECA7654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146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06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955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3068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44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23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430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031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966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491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23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2501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53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T_scan#/media/File:Modern%C3%AD_v%C3%BDpo%C4%8Detn%C3%AD_tomografie_s_p%C5%99%C3%ADmo_digit%C3%A1ln%C3%AD_detekc%C3%AD_rentgenov%C3%A9ho_z%C3%A1%C5%99en%C3%AD.jp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Intro to compressive sensing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Melbourne MLAI Meetup; Tuesday, 2023-10-17; 912 Collins St, Docklands,  Victoria,  Australia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556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Who am I?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802010" cy="3678303"/>
          </a:xfrm>
        </p:spPr>
        <p:txBody>
          <a:bodyPr/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Experimental physics PhD student at Monash University</a:t>
            </a:r>
          </a:p>
          <a:p>
            <a:pPr lvl="1"/>
            <a:r>
              <a:rPr lang="en-AU" dirty="0" smtClean="0"/>
              <a:t>Working in quantum sensing (quantum tech)</a:t>
            </a:r>
          </a:p>
          <a:p>
            <a:pPr lvl="1"/>
            <a:r>
              <a:rPr lang="en-AU" dirty="0" smtClean="0"/>
              <a:t>Supervised by experimental physicist Lincoln Turner and applied mathematician James </a:t>
            </a:r>
            <a:r>
              <a:rPr lang="en-AU" dirty="0" err="1" smtClean="0"/>
              <a:t>Saunderson</a:t>
            </a:r>
            <a:endParaRPr lang="en-AU" dirty="0" smtClean="0"/>
          </a:p>
          <a:p>
            <a:r>
              <a:rPr lang="en-AU" dirty="0" smtClean="0"/>
              <a:t>Know machine learning “proper” from a course in undergrad 4 years ago</a:t>
            </a:r>
            <a:endParaRPr lang="en-AU" dirty="0"/>
          </a:p>
        </p:txBody>
      </p:sp>
      <p:pic>
        <p:nvPicPr>
          <p:cNvPr id="1026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875" y="1874269"/>
            <a:ext cx="2963958" cy="2963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A60DE-1841-E3B0-44D5-17D2C247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203" y="3404198"/>
            <a:ext cx="1714500" cy="1714500"/>
          </a:xfrm>
          <a:prstGeom prst="rect">
            <a:avLst/>
          </a:prstGeom>
        </p:spPr>
      </p:pic>
      <p:pic>
        <p:nvPicPr>
          <p:cNvPr id="6" name="Picture 8" descr="Lincoln Turner">
            <a:extLst>
              <a:ext uri="{FF2B5EF4-FFF2-40B4-BE49-F238E27FC236}">
                <a16:creationId xmlns:a16="http://schemas.microsoft.com/office/drawing/2014/main" id="{9293A1B0-A5B9-4C73-A46D-AA67B38D8C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917" b="97917" l="1667" r="95556">
                        <a14:foregroundMark x1="54444" y1="20000" x2="46667" y2="8333"/>
                        <a14:foregroundMark x1="66667" y1="80000" x2="88889" y2="86667"/>
                        <a14:foregroundMark x1="80000" y1="87500" x2="27778" y2="94583"/>
                        <a14:foregroundMark x1="93889" y1="87500" x2="81111" y2="98333"/>
                        <a14:foregroundMark x1="96111" y1="87500" x2="96111" y2="96250"/>
                        <a14:foregroundMark x1="38889" y1="42083" x2="34444" y2="41667"/>
                        <a14:foregroundMark x1="32778" y1="68750" x2="8333" y2="89167"/>
                        <a14:foregroundMark x1="8333" y1="89167" x2="35000" y2="97917"/>
                        <a14:foregroundMark x1="9444" y1="88750" x2="1667" y2="95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72"/>
          <a:stretch/>
        </p:blipFill>
        <p:spPr bwMode="auto">
          <a:xfrm>
            <a:off x="8396875" y="4996542"/>
            <a:ext cx="1447801" cy="186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James Saunderson">
            <a:extLst>
              <a:ext uri="{FF2B5EF4-FFF2-40B4-BE49-F238E27FC236}">
                <a16:creationId xmlns:a16="http://schemas.microsoft.com/office/drawing/2014/main" id="{1096C6F6-6B79-6FC7-2686-E52DD6E54F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000" b="80500" l="15897" r="85128">
                        <a14:foregroundMark x1="49231" y1="47000" x2="45641" y2="47000"/>
                        <a14:foregroundMark x1="54359" y1="62000" x2="36410" y2="74000"/>
                        <a14:foregroundMark x1="36410" y1="74000" x2="26154" y2="75500"/>
                        <a14:foregroundMark x1="41026" y1="75000" x2="68718" y2="76000"/>
                        <a14:foregroundMark x1="68718" y1="76000" x2="53333" y2="63500"/>
                        <a14:foregroundMark x1="53333" y1="63500" x2="52308" y2="63500"/>
                        <a14:foregroundMark x1="65128" y1="70000" x2="71795" y2="74000"/>
                        <a14:foregroundMark x1="68205" y1="71500" x2="17436" y2="80500"/>
                        <a14:foregroundMark x1="61538" y1="36000" x2="56410" y2="19000"/>
                        <a14:foregroundMark x1="56410" y1="19000" x2="36923" y2="10000"/>
                        <a14:foregroundMark x1="36923" y1="10000" x2="33333" y2="13500"/>
                        <a14:foregroundMark x1="46154" y1="7500" x2="41538" y2="7000"/>
                        <a14:foregroundMark x1="66154" y1="68500" x2="85641" y2="78000"/>
                        <a14:foregroundMark x1="85641" y1="78000" x2="85641" y2="78000"/>
                        <a14:foregroundMark x1="32308" y1="72500" x2="15897" y2="78500"/>
                        <a14:backgroundMark x1="65128" y1="56000" x2="65641" y2="47000"/>
                        <a14:backgroundMark x1="69744" y1="64000" x2="66667" y2="62000"/>
                        <a14:backgroundMark x1="63590" y1="53500" x2="68718" y2="40000"/>
                        <a14:backgroundMark x1="67179" y1="40500" x2="63077" y2="57500"/>
                        <a14:backgroundMark x1="58462" y1="7000" x2="58462" y2="9000"/>
                        <a14:backgroundMark x1="68718" y1="15500" x2="69231" y2="3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60" t="4857" r="26447" b="23143"/>
          <a:stretch/>
        </p:blipFill>
        <p:spPr bwMode="auto">
          <a:xfrm>
            <a:off x="10182059" y="4903889"/>
            <a:ext cx="1428749" cy="195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5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How many measurements make a signal?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116643" cy="3678303"/>
          </a:xfrm>
        </p:spPr>
        <p:txBody>
          <a:bodyPr/>
          <a:lstStyle/>
          <a:p>
            <a:r>
              <a:rPr lang="en-AU" dirty="0" err="1" smtClean="0"/>
              <a:t>Nyquist</a:t>
            </a:r>
            <a:r>
              <a:rPr lang="en-AU" dirty="0" smtClean="0"/>
              <a:t>-Shannon sampling theorem</a:t>
            </a:r>
            <a:r>
              <a:rPr lang="en-AU" dirty="0"/>
              <a:t>:</a:t>
            </a:r>
            <a:endParaRPr lang="en-AU" dirty="0" smtClean="0"/>
          </a:p>
          <a:p>
            <a:pPr lvl="1"/>
            <a:r>
              <a:rPr lang="en-AU" dirty="0" smtClean="0"/>
              <a:t>A continuous signal that has a finite duration and frequency bandwidth can be represented with a finite number of samples</a:t>
            </a:r>
          </a:p>
          <a:p>
            <a:r>
              <a:rPr lang="en-AU" dirty="0" smtClean="0"/>
              <a:t>A 12 megapixel camera is still 36 million separate measurements!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908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taking can be expensive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74324" cy="3678303"/>
          </a:xfrm>
        </p:spPr>
        <p:txBody>
          <a:bodyPr/>
          <a:lstStyle/>
          <a:p>
            <a:r>
              <a:rPr lang="en-AU" dirty="0" smtClean="0"/>
              <a:t>Some “colours” of infra-red and ultra-violet are difficult to make detectors for</a:t>
            </a:r>
          </a:p>
          <a:p>
            <a:r>
              <a:rPr lang="en-AU" dirty="0" smtClean="0"/>
              <a:t>CT scans expose patients to cancer-causing x-rays</a:t>
            </a:r>
            <a:endParaRPr lang="en-AU" dirty="0"/>
          </a:p>
          <a:p>
            <a:r>
              <a:rPr lang="en-AU" dirty="0" smtClean="0"/>
              <a:t>MRI scans are uncomfortable for patients</a:t>
            </a:r>
          </a:p>
          <a:p>
            <a:r>
              <a:rPr lang="en-AU" dirty="0" smtClean="0"/>
              <a:t>For me: quantum materials are super fragile</a:t>
            </a:r>
            <a:endParaRPr lang="en-AU" dirty="0"/>
          </a:p>
        </p:txBody>
      </p:sp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617" y="2180496"/>
            <a:ext cx="4044350" cy="3965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81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Compression and sparsity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7"/>
            <a:ext cx="4183754" cy="3339460"/>
          </a:xfrm>
        </p:spPr>
        <p:txBody>
          <a:bodyPr>
            <a:normAutofit lnSpcReduction="10000"/>
          </a:bodyPr>
          <a:lstStyle/>
          <a:p>
            <a:r>
              <a:rPr lang="en-AU" dirty="0" smtClean="0"/>
              <a:t>Pretty much all useful signals are sparse in some sense.</a:t>
            </a:r>
          </a:p>
          <a:p>
            <a:r>
              <a:rPr lang="en-AU" dirty="0" smtClean="0"/>
              <a:t>Pictures of objects are assumed to be of solid blocks of colour…</a:t>
            </a:r>
          </a:p>
          <a:p>
            <a:r>
              <a:rPr lang="en-AU" dirty="0" smtClean="0"/>
              <a:t>… which means they are </a:t>
            </a:r>
            <a:r>
              <a:rPr lang="en-AU" b="1" dirty="0" smtClean="0"/>
              <a:t>sparse</a:t>
            </a:r>
            <a:r>
              <a:rPr lang="en-AU" dirty="0" smtClean="0"/>
              <a:t> in spatial frequency.</a:t>
            </a:r>
          </a:p>
          <a:p>
            <a:r>
              <a:rPr lang="en-AU" dirty="0" smtClean="0"/>
              <a:t>JPEG stores a small number of spatial frequency components…</a:t>
            </a:r>
          </a:p>
          <a:p>
            <a:r>
              <a:rPr lang="en-AU" dirty="0" smtClean="0"/>
              <a:t>… but you still have to measure all of them </a:t>
            </a:r>
            <a:r>
              <a:rPr lang="en-AU" dirty="0" smtClean="0">
                <a:sym typeface="Wingdings" panose="05000000000000000000" pitchFamily="2" charset="2"/>
              </a:rPr>
              <a:t></a:t>
            </a:r>
            <a:endParaRPr lang="en-AU" dirty="0"/>
          </a:p>
        </p:txBody>
      </p:sp>
      <p:pic>
        <p:nvPicPr>
          <p:cNvPr id="4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496" y="1949734"/>
            <a:ext cx="2743775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871559" y="2897788"/>
            <a:ext cx="2599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DCT spatial</a:t>
            </a:r>
          </a:p>
          <a:p>
            <a:pPr algn="ctr"/>
            <a:r>
              <a:rPr lang="en-AU" dirty="0" smtClean="0"/>
              <a:t>frequencies (almost JPEG)</a:t>
            </a: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6668716" y="4856699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Original</a:t>
            </a:r>
            <a:endParaRPr lang="en-A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476" y="3850227"/>
            <a:ext cx="2743776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169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Heisenberg uncertainty principle?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175366" cy="3678303"/>
          </a:xfrm>
        </p:spPr>
        <p:txBody>
          <a:bodyPr/>
          <a:lstStyle/>
          <a:p>
            <a:r>
              <a:rPr lang="en-AU" dirty="0" smtClean="0"/>
              <a:t>Signals with condensed energy in one domain have energy spread out under a frequency transform (like FFT or DCT)</a:t>
            </a:r>
          </a:p>
          <a:p>
            <a:r>
              <a:rPr lang="en-AU" dirty="0" smtClean="0"/>
              <a:t>Sparse signals in general have spread out energy if the frequency transform “behaves nicely”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6838787" y="2180496"/>
            <a:ext cx="3646878" cy="1524000"/>
            <a:chOff x="6895980" y="1797218"/>
            <a:chExt cx="3646878" cy="152400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7038351" y="2983467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8875060" y="1797218"/>
              <a:ext cx="0" cy="118624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9928587" y="2798801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time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740339" y="2951886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95980" y="1819928"/>
              <a:ext cx="18511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delta “function” (is pretty sparse)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06113" y="3733725"/>
            <a:ext cx="4020867" cy="2152437"/>
            <a:chOff x="7045099" y="3350447"/>
            <a:chExt cx="4020867" cy="2152437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7045099" y="4751169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9935335" y="4566503"/>
              <a:ext cx="1130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frequency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591380" y="3350447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1/t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7076303" y="4044777"/>
              <a:ext cx="2718486" cy="1458107"/>
            </a:xfrm>
            <a:custGeom>
              <a:avLst/>
              <a:gdLst>
                <a:gd name="connsiteX0" fmla="*/ 0 w 2718486"/>
                <a:gd name="connsiteY0" fmla="*/ 1458099 h 1458107"/>
                <a:gd name="connsiteX1" fmla="*/ 444843 w 2718486"/>
                <a:gd name="connsiteY1" fmla="*/ 16477 h 1458107"/>
                <a:gd name="connsiteX2" fmla="*/ 733167 w 2718486"/>
                <a:gd name="connsiteY2" fmla="*/ 1458099 h 1458107"/>
                <a:gd name="connsiteX3" fmla="*/ 1186248 w 2718486"/>
                <a:gd name="connsiteY3" fmla="*/ 1 h 1458107"/>
                <a:gd name="connsiteX4" fmla="*/ 1474573 w 2718486"/>
                <a:gd name="connsiteY4" fmla="*/ 1458099 h 1458107"/>
                <a:gd name="connsiteX5" fmla="*/ 1927654 w 2718486"/>
                <a:gd name="connsiteY5" fmla="*/ 24715 h 1458107"/>
                <a:gd name="connsiteX6" fmla="*/ 2166551 w 2718486"/>
                <a:gd name="connsiteY6" fmla="*/ 1458099 h 1458107"/>
                <a:gd name="connsiteX7" fmla="*/ 2496065 w 2718486"/>
                <a:gd name="connsiteY7" fmla="*/ 1 h 1458107"/>
                <a:gd name="connsiteX8" fmla="*/ 2718486 w 2718486"/>
                <a:gd name="connsiteY8" fmla="*/ 1449861 h 14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8486" h="1458107">
                  <a:moveTo>
                    <a:pt x="0" y="1458099"/>
                  </a:moveTo>
                  <a:cubicBezTo>
                    <a:pt x="161324" y="737288"/>
                    <a:pt x="322649" y="16477"/>
                    <a:pt x="444843" y="16477"/>
                  </a:cubicBezTo>
                  <a:cubicBezTo>
                    <a:pt x="567037" y="16477"/>
                    <a:pt x="609600" y="1460845"/>
                    <a:pt x="733167" y="1458099"/>
                  </a:cubicBezTo>
                  <a:cubicBezTo>
                    <a:pt x="856734" y="1455353"/>
                    <a:pt x="1062680" y="1"/>
                    <a:pt x="1186248" y="1"/>
                  </a:cubicBezTo>
                  <a:cubicBezTo>
                    <a:pt x="1309816" y="1"/>
                    <a:pt x="1351005" y="1453980"/>
                    <a:pt x="1474573" y="1458099"/>
                  </a:cubicBezTo>
                  <a:cubicBezTo>
                    <a:pt x="1598141" y="1462218"/>
                    <a:pt x="1812324" y="24715"/>
                    <a:pt x="1927654" y="24715"/>
                  </a:cubicBezTo>
                  <a:cubicBezTo>
                    <a:pt x="2042984" y="24715"/>
                    <a:pt x="2071816" y="1462218"/>
                    <a:pt x="2166551" y="1458099"/>
                  </a:cubicBezTo>
                  <a:cubicBezTo>
                    <a:pt x="2261286" y="1453980"/>
                    <a:pt x="2404076" y="1374"/>
                    <a:pt x="2496065" y="1"/>
                  </a:cubicBezTo>
                  <a:cubicBezTo>
                    <a:pt x="2588054" y="-1372"/>
                    <a:pt x="2653270" y="724244"/>
                    <a:pt x="2718486" y="1449861"/>
                  </a:cubicBezTo>
                </a:path>
              </a:pathLst>
            </a:cu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7529384" y="3814119"/>
              <a:ext cx="757881" cy="1647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333235" y="2739300"/>
            <a:ext cx="1323759" cy="2395147"/>
            <a:chOff x="5159419" y="2356022"/>
            <a:chExt cx="1323759" cy="2395147"/>
          </a:xfrm>
        </p:grpSpPr>
        <p:sp>
          <p:nvSpPr>
            <p:cNvPr id="17" name="Curved Right Arrow 16"/>
            <p:cNvSpPr/>
            <p:nvPr/>
          </p:nvSpPr>
          <p:spPr>
            <a:xfrm>
              <a:off x="5651157" y="2356022"/>
              <a:ext cx="832021" cy="2395147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4418531" y="3350446"/>
              <a:ext cx="1851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Fourier transform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737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Partial frequency transforms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619982" cy="3678303"/>
          </a:xfrm>
        </p:spPr>
        <p:txBody>
          <a:bodyPr/>
          <a:lstStyle/>
          <a:p>
            <a:r>
              <a:rPr lang="en-AU" dirty="0" smtClean="0"/>
              <a:t>Just like with “guess a number”, taking a frequency transform gets </a:t>
            </a:r>
            <a:r>
              <a:rPr lang="en-AU" b="1" dirty="0" smtClean="0"/>
              <a:t>sweeping information</a:t>
            </a:r>
            <a:r>
              <a:rPr lang="en-AU" dirty="0" smtClean="0"/>
              <a:t> about the whole sparse signal.</a:t>
            </a:r>
          </a:p>
          <a:p>
            <a:r>
              <a:rPr lang="en-AU" dirty="0" smtClean="0"/>
              <a:t>And, also like with “guess a number”, one can capture the full signal with </a:t>
            </a:r>
            <a:r>
              <a:rPr lang="en-AU" b="1" dirty="0" smtClean="0"/>
              <a:t>way fewer measurements</a:t>
            </a:r>
            <a:r>
              <a:rPr lang="en-AU" dirty="0" smtClean="0"/>
              <a:t> that usual.</a:t>
            </a:r>
          </a:p>
          <a:p>
            <a:r>
              <a:rPr lang="en-AU" dirty="0" smtClean="0"/>
              <a:t>Compressive sensing (compressed sensing, compressive sampling)</a:t>
            </a:r>
            <a:endParaRPr lang="en-AU" dirty="0"/>
          </a:p>
        </p:txBody>
      </p:sp>
      <p:pic>
        <p:nvPicPr>
          <p:cNvPr id="4" name="Picture 2" descr="https://upload.wikimedia.org/wikipedia/commons/thumb/8/85/Dover_AFB_Youth_Center_Camps_140627-F-BO262-106_%28cropped%29.jpg/1280px-Dover_AFB_Youth_Center_Camps_140627-F-BO262-106_%28cropped%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839" y="2180496"/>
            <a:ext cx="5796969" cy="392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7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Recovery?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6416938" cy="3678303"/>
          </a:xfrm>
        </p:spPr>
        <p:txBody>
          <a:bodyPr/>
          <a:lstStyle/>
          <a:p>
            <a:r>
              <a:rPr lang="en-AU" dirty="0" smtClean="0"/>
              <a:t>Underdetermined system means many signals are could produce the samples measured…</a:t>
            </a:r>
          </a:p>
          <a:p>
            <a:r>
              <a:rPr lang="en-AU" dirty="0" smtClean="0"/>
              <a:t>… but because the ground-truth signal is sparse, it is overwhelmingly likely that it will be the sparsest signal that will fit the data measured.</a:t>
            </a:r>
          </a:p>
          <a:p>
            <a:r>
              <a:rPr lang="en-AU" dirty="0" smtClean="0"/>
              <a:t>Can find said signal with optimisation problem that rewards sparsity.</a:t>
            </a:r>
            <a:endParaRPr lang="en-AU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03A60F-979D-2981-AC84-4421BD6464BB}"/>
              </a:ext>
            </a:extLst>
          </p:cNvPr>
          <p:cNvGrpSpPr/>
          <p:nvPr/>
        </p:nvGrpSpPr>
        <p:grpSpPr>
          <a:xfrm>
            <a:off x="8166931" y="1855143"/>
            <a:ext cx="3356047" cy="4741764"/>
            <a:chOff x="7047781" y="1863306"/>
            <a:chExt cx="3356047" cy="47417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6B9AA50-0D4B-4E19-DC8D-751CD6992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00900" y="2057401"/>
              <a:ext cx="3202928" cy="454766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778748-41AB-7103-4A1A-AC6B69136891}"/>
                </a:ext>
              </a:extLst>
            </p:cNvPr>
            <p:cNvSpPr/>
            <p:nvPr/>
          </p:nvSpPr>
          <p:spPr>
            <a:xfrm>
              <a:off x="7047781" y="1863306"/>
              <a:ext cx="612476" cy="4830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17A6152-283F-C343-72BD-4EF58AD36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853" y="3236045"/>
            <a:ext cx="352474" cy="26483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0D999B-CBAA-95E3-4692-6F4FFED54383}"/>
                  </a:ext>
                </a:extLst>
              </p:cNvPr>
              <p:cNvSpPr txBox="1"/>
              <p:nvPr/>
            </p:nvSpPr>
            <p:spPr>
              <a:xfrm>
                <a:off x="7566926" y="3857837"/>
                <a:ext cx="108472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AU" sz="4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⇒</m:t>
                      </m:r>
                    </m:oMath>
                  </m:oMathPara>
                </a14:m>
                <a:endParaRPr kumimoji="0" lang="en-AU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0D999B-CBAA-95E3-4692-6F4FFED543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6926" y="3857837"/>
                <a:ext cx="1084729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712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When does it work?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391769" cy="3678303"/>
          </a:xfrm>
        </p:spPr>
        <p:txBody>
          <a:bodyPr/>
          <a:lstStyle/>
          <a:p>
            <a:r>
              <a:rPr lang="en-AU" dirty="0" smtClean="0"/>
              <a:t>Set of frequencies you choose to measure has </a:t>
            </a:r>
            <a:r>
              <a:rPr lang="en-AU" b="1" dirty="0" smtClean="0"/>
              <a:t>no structure</a:t>
            </a:r>
            <a:r>
              <a:rPr lang="en-AU" dirty="0" smtClean="0"/>
              <a:t>.</a:t>
            </a:r>
          </a:p>
          <a:p>
            <a:r>
              <a:rPr lang="en-AU" dirty="0" smtClean="0"/>
              <a:t>Which is extremely likely if you choose such frequencies </a:t>
            </a:r>
            <a:r>
              <a:rPr lang="en-AU" b="1" dirty="0" smtClean="0"/>
              <a:t>randomly</a:t>
            </a:r>
            <a:r>
              <a:rPr lang="en-AU" dirty="0" smtClean="0"/>
              <a:t>.</a:t>
            </a:r>
          </a:p>
          <a:p>
            <a:r>
              <a:rPr lang="en-AU" dirty="0" smtClean="0"/>
              <a:t>Formal mathematical proofs in </a:t>
            </a:r>
            <a:r>
              <a:rPr lang="en-AU" b="1" dirty="0" err="1"/>
              <a:t>Foucart</a:t>
            </a:r>
            <a:r>
              <a:rPr lang="en-AU" b="1" dirty="0"/>
              <a:t> and </a:t>
            </a:r>
            <a:r>
              <a:rPr lang="en-AU" b="1" dirty="0" err="1"/>
              <a:t>Rauhut</a:t>
            </a:r>
            <a:r>
              <a:rPr lang="en-AU" b="1" dirty="0"/>
              <a:t> </a:t>
            </a:r>
            <a:r>
              <a:rPr lang="en-AU" i="1" dirty="0"/>
              <a:t>A Mathematical Introduction to Compressive </a:t>
            </a:r>
            <a:r>
              <a:rPr lang="en-AU" i="1" dirty="0" smtClean="0"/>
              <a:t>Sensing</a:t>
            </a:r>
            <a:endParaRPr lang="en-AU" dirty="0"/>
          </a:p>
        </p:txBody>
      </p:sp>
      <p:pic>
        <p:nvPicPr>
          <p:cNvPr id="4" name="Picture 2" descr="Ways To Discover How To Play Casino Games In The Best Way | GRAND PRIX 2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490" y="2742115"/>
            <a:ext cx="4936807" cy="2836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98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Optimisation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</p:spPr>
            <p:txBody>
              <a:bodyPr/>
              <a:lstStyle/>
              <a:p>
                <a:r>
                  <a:rPr lang="en-AU" dirty="0" smtClean="0"/>
                  <a:t>Optimising for sparsity directly is an NP hard problem. RIP</a:t>
                </a:r>
              </a:p>
              <a:p>
                <a:r>
                  <a:rPr lang="en-AU" dirty="0" smtClean="0"/>
                  <a:t>LASSO: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i="1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AU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arg</m:t>
                        </m:r>
                        <m: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AU" sz="18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AU" sz="1800" b="0" i="1" smtClean="0">
                                <a:solidFill>
                                  <a:srgbClr val="CC99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AU" sz="18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sz="1800" dirty="0" smtClean="0"/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800" b="0" i="1" smtClean="0">
                                    <a:solidFill>
                                      <a:srgbClr val="FF6600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AU" sz="1800" dirty="0" smtClean="0"/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i="1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AU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AU" sz="1800" i="1">
                                        <a:solidFill>
                                          <a:srgbClr val="FF66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  <a:blipFill>
                <a:blip r:embed="rId2"/>
                <a:stretch>
                  <a:fillRect l="-560" b="-1641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/>
          <p:nvPr/>
        </p:nvCxnSpPr>
        <p:spPr>
          <a:xfrm>
            <a:off x="8162488" y="2793534"/>
            <a:ext cx="0" cy="31626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249798" y="4328719"/>
            <a:ext cx="38253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 rot="2700000">
            <a:off x="7415867" y="3586292"/>
            <a:ext cx="1493241" cy="149324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6249798" y="2829752"/>
            <a:ext cx="3825380" cy="931578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AU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i="1">
                          <a:solidFill>
                            <a:srgbClr val="CC99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AU" dirty="0" smtClean="0"/>
                  <a:t>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  <a:blipFill>
                <a:blip r:embed="rId4"/>
                <a:stretch>
                  <a:fillRect l="-3462" t="-8197" b="-2459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/>
              <p:cNvSpPr/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AU" dirty="0" smtClean="0"/>
                  <a:t>Smallest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dirty="0" smtClean="0"/>
                  <a:t> that fits </a:t>
                </a:r>
                <a14:m>
                  <m:oMath xmlns:m="http://schemas.openxmlformats.org/officeDocument/2006/math">
                    <m:r>
                      <a:rPr lang="en-AU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i="1">
                        <a:solidFill>
                          <a:srgbClr val="CC9900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  <a:blipFill>
                <a:blip r:embed="rId5"/>
                <a:stretch>
                  <a:fillRect l="-1670" t="-10000" b="-26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1227338" y="4099952"/>
            <a:ext cx="1754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fitting data</a:t>
            </a:r>
            <a:endParaRPr lang="en-AU" dirty="0"/>
          </a:p>
        </p:txBody>
      </p:sp>
      <p:sp>
        <p:nvSpPr>
          <p:cNvPr id="16" name="TextBox 15"/>
          <p:cNvSpPr txBox="1"/>
          <p:nvPr/>
        </p:nvSpPr>
        <p:spPr>
          <a:xfrm>
            <a:off x="3778164" y="4099952"/>
            <a:ext cx="169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being sparse</a:t>
            </a:r>
            <a:endParaRPr lang="en-AU" dirty="0"/>
          </a:p>
        </p:txBody>
      </p:sp>
      <p:cxnSp>
        <p:nvCxnSpPr>
          <p:cNvPr id="18" name="Straight Arrow Connector 17"/>
          <p:cNvCxnSpPr>
            <a:stCxn id="15" idx="0"/>
          </p:cNvCxnSpPr>
          <p:nvPr/>
        </p:nvCxnSpPr>
        <p:spPr>
          <a:xfrm flipV="1">
            <a:off x="2104379" y="3761330"/>
            <a:ext cx="739780" cy="338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6" idx="0"/>
          </p:cNvCxnSpPr>
          <p:nvPr/>
        </p:nvCxnSpPr>
        <p:spPr>
          <a:xfrm flipH="1" flipV="1">
            <a:off x="4337110" y="3778108"/>
            <a:ext cx="290840" cy="321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Rectangle 21"/>
              <p:cNvSpPr/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/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10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Solver and example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3946420" cy="3678303"/>
          </a:xfrm>
        </p:spPr>
        <p:txBody>
          <a:bodyPr/>
          <a:lstStyle/>
          <a:p>
            <a:r>
              <a:rPr lang="en-AU" dirty="0" smtClean="0"/>
              <a:t>Iterative shrinkage-</a:t>
            </a:r>
            <a:r>
              <a:rPr lang="en-AU" dirty="0" err="1" smtClean="0"/>
              <a:t>thresholding</a:t>
            </a:r>
            <a:r>
              <a:rPr lang="en-AU" dirty="0" smtClean="0"/>
              <a:t> algorithm (ISTA)</a:t>
            </a:r>
          </a:p>
          <a:p>
            <a:pPr lvl="1"/>
            <a:r>
              <a:rPr lang="en-AU" dirty="0" smtClean="0"/>
              <a:t>Alternates gradient methods between 1- and 2-norms</a:t>
            </a:r>
          </a:p>
          <a:p>
            <a:r>
              <a:rPr lang="en-AU" dirty="0" smtClean="0"/>
              <a:t>Example</a:t>
            </a:r>
          </a:p>
          <a:p>
            <a:pPr lvl="1"/>
            <a:r>
              <a:rPr lang="en-AU" dirty="0" smtClean="0"/>
              <a:t>Only sampled 20% of pixels</a:t>
            </a:r>
          </a:p>
          <a:p>
            <a:pPr lvl="1"/>
            <a:r>
              <a:rPr lang="en-AU" dirty="0" smtClean="0"/>
              <a:t>100 iterations</a:t>
            </a:r>
          </a:p>
          <a:p>
            <a:pPr lvl="1"/>
            <a:r>
              <a:rPr lang="en-AU" dirty="0" smtClean="0"/>
              <a:t>I’ll put code on </a:t>
            </a:r>
            <a:r>
              <a:rPr lang="en-AU" dirty="0" err="1" smtClean="0"/>
              <a:t>github</a:t>
            </a:r>
            <a:endParaRPr lang="en-AU" dirty="0" smtClean="0"/>
          </a:p>
          <a:p>
            <a:pPr lvl="1"/>
            <a:r>
              <a:rPr lang="en-AU" dirty="0" smtClean="0"/>
              <a:t>Emulates “single pixel camera”</a:t>
            </a:r>
          </a:p>
          <a:p>
            <a:pPr lvl="1"/>
            <a:endParaRPr lang="en-AU" dirty="0" smtClean="0"/>
          </a:p>
          <a:p>
            <a:pPr lvl="1"/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03" y="4019647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183" y="2395033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2" descr="Profile photo for Alex Trit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603" y="1021110"/>
            <a:ext cx="2578384" cy="25783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731798" y="2339829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Ground truth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3910205" y="4985673"/>
            <a:ext cx="2259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dirty="0" smtClean="0"/>
              <a:t>Subsampled</a:t>
            </a:r>
          </a:p>
          <a:p>
            <a:pPr algn="r"/>
            <a:r>
              <a:rPr lang="en-AU" dirty="0" smtClean="0"/>
              <a:t>(green is unmeasured)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9862636" y="5124172"/>
            <a:ext cx="118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Recovered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779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/>
          <p:cNvSpPr/>
          <p:nvPr/>
        </p:nvSpPr>
        <p:spPr>
          <a:xfrm>
            <a:off x="-1" y="59143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5" name="Rectangle 4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9" name="Rectangle 8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48" name="Rectangle 47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64" name="Rectangle 63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70" name="Rectangle 69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71" name="Rectangle 70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82" name="Rectangle 81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84" name="Rectangle 83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85" name="Rectangle 84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88" name="Rectangle 87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89" name="Rectangle 88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91" name="Rectangle 90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96" name="Rectangle 95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97" name="Rectangle 96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EBE00F3-2F3F-65EB-8569-8D198FE78306}"/>
              </a:ext>
            </a:extLst>
          </p:cNvPr>
          <p:cNvSpPr txBox="1"/>
          <p:nvPr/>
        </p:nvSpPr>
        <p:spPr>
          <a:xfrm>
            <a:off x="4315063" y="519758"/>
            <a:ext cx="356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/>
              <a:t>I’m thinking of a number …</a:t>
            </a:r>
          </a:p>
        </p:txBody>
      </p:sp>
    </p:spTree>
    <p:extLst>
      <p:ext uri="{BB962C8B-B14F-4D97-AF65-F5344CB8AC3E}">
        <p14:creationId xmlns:p14="http://schemas.microsoft.com/office/powerpoint/2010/main" val="59163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1" fill="hold">
                      <p:stCondLst>
                        <p:cond delay="0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1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6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8" fill="hold">
                      <p:stCondLst>
                        <p:cond delay="0"/>
                      </p:stCondLst>
                      <p:childTnLst>
                        <p:par>
                          <p:cTn id="619" fill="hold">
                            <p:stCondLst>
                              <p:cond delay="0"/>
                            </p:stCondLst>
                            <p:childTnLst>
                              <p:par>
                                <p:cTn id="62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1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6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5" fill="hold">
                      <p:stCondLst>
                        <p:cond delay="0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0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2" fill="hold">
                      <p:stCondLst>
                        <p:cond delay="0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6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>
                      <p:stCondLst>
                        <p:cond delay="0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4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4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4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6" fill="hold">
                      <p:stCondLst>
                        <p:cond delay="0"/>
                      </p:stCondLst>
                      <p:childTnLst>
                        <p:par>
                          <p:cTn id="647" fill="hold">
                            <p:stCondLst>
                              <p:cond delay="0"/>
                            </p:stCondLst>
                            <p:childTnLst>
                              <p:par>
                                <p:cTn id="64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0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1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65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3" fill="hold">
                      <p:stCondLst>
                        <p:cond delay="0"/>
                      </p:stCondLst>
                      <p:childTnLst>
                        <p:par>
                          <p:cTn id="654" fill="hold">
                            <p:stCondLst>
                              <p:cond delay="0"/>
                            </p:stCondLst>
                            <p:childTnLst>
                              <p:par>
                                <p:cTn id="65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6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7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65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0" fill="hold">
                      <p:stCondLst>
                        <p:cond delay="0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64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5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66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7" fill="hold">
                      <p:stCondLst>
                        <p:cond delay="0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0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1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2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67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4" fill="hold">
                      <p:stCondLst>
                        <p:cond delay="0"/>
                      </p:stCondLst>
                      <p:childTnLst>
                        <p:par>
                          <p:cTn id="675" fill="hold">
                            <p:stCondLst>
                              <p:cond delay="0"/>
                            </p:stCondLst>
                            <p:childTnLst>
                              <p:par>
                                <p:cTn id="67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9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68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1" fill="hold">
                      <p:stCondLst>
                        <p:cond delay="0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8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68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8" fill="hold">
                      <p:stCondLst>
                        <p:cond delay="0"/>
                      </p:stCondLst>
                      <p:childTnLst>
                        <p:par>
                          <p:cTn id="689" fill="hold">
                            <p:stCondLst>
                              <p:cond delay="0"/>
                            </p:stCondLst>
                            <p:childTnLst>
                              <p:par>
                                <p:cTn id="69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3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69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5" fill="hold">
                      <p:stCondLst>
                        <p:cond delay="0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9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0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0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2" fill="hold">
                      <p:stCondLst>
                        <p:cond delay="0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5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06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70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9" fill="hold">
                      <p:stCondLst>
                        <p:cond delay="0"/>
                      </p:stCondLst>
                      <p:childTnLst>
                        <p:par>
                          <p:cTn id="710" fill="hold">
                            <p:stCondLst>
                              <p:cond delay="0"/>
                            </p:stCondLst>
                            <p:childTnLst>
                              <p:par>
                                <p:cTn id="7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2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7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6" fill="hold">
                      <p:stCondLst>
                        <p:cond delay="0"/>
                      </p:stCondLst>
                      <p:childTnLst>
                        <p:par>
                          <p:cTn id="717" fill="hold">
                            <p:stCondLst>
                              <p:cond delay="0"/>
                            </p:stCondLst>
                            <p:childTnLst>
                              <p:par>
                                <p:cTn id="71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0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1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72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3" fill="hold">
                      <p:stCondLst>
                        <p:cond delay="0"/>
                      </p:stCondLst>
                      <p:childTnLst>
                        <p:par>
                          <p:cTn id="724" fill="hold">
                            <p:stCondLst>
                              <p:cond delay="0"/>
                            </p:stCondLst>
                            <p:childTnLst>
                              <p:par>
                                <p:cTn id="7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729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0" fill="hold">
                      <p:stCondLst>
                        <p:cond delay="0"/>
                      </p:stCondLst>
                      <p:childTnLst>
                        <p:par>
                          <p:cTn id="731" fill="hold">
                            <p:stCondLst>
                              <p:cond delay="0"/>
                            </p:stCondLst>
                            <p:childTnLst>
                              <p:par>
                                <p:cTn id="7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3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34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73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7" fill="hold">
                      <p:stCondLst>
                        <p:cond delay="0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0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1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4" fill="hold">
                      <p:stCondLst>
                        <p:cond delay="0"/>
                      </p:stCondLst>
                      <p:childTnLst>
                        <p:par>
                          <p:cTn id="745" fill="hold">
                            <p:stCondLst>
                              <p:cond delay="0"/>
                            </p:stCondLst>
                            <p:childTnLst>
                              <p:par>
                                <p:cTn id="74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7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8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9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750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1" fill="hold">
                      <p:stCondLst>
                        <p:cond delay="0"/>
                      </p:stCondLst>
                      <p:childTnLst>
                        <p:par>
                          <p:cTn id="752" fill="hold">
                            <p:stCondLst>
                              <p:cond delay="0"/>
                            </p:stCondLst>
                            <p:childTnLst>
                              <p:par>
                                <p:cTn id="7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4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5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6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75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8" fill="hold">
                      <p:stCondLst>
                        <p:cond delay="0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1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3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64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5" fill="hold">
                      <p:stCondLst>
                        <p:cond delay="0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8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9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771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2" fill="hold">
                      <p:stCondLst>
                        <p:cond delay="0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5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76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77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9" fill="hold">
                      <p:stCondLst>
                        <p:cond delay="0"/>
                      </p:stCondLst>
                      <p:childTnLst>
                        <p:par>
                          <p:cTn id="780" fill="hold">
                            <p:stCondLst>
                              <p:cond delay="0"/>
                            </p:stCondLst>
                            <p:childTnLst>
                              <p:par>
                                <p:cTn id="78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3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4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85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6" fill="hold">
                      <p:stCondLst>
                        <p:cond delay="0"/>
                      </p:stCondLst>
                      <p:childTnLst>
                        <p:par>
                          <p:cTn id="787" fill="hold">
                            <p:stCondLst>
                              <p:cond delay="0"/>
                            </p:stCondLst>
                            <p:childTnLst>
                              <p:par>
                                <p:cTn id="78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9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0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1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79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3" fill="hold">
                      <p:stCondLst>
                        <p:cond delay="0"/>
                      </p:stCondLst>
                      <p:childTnLst>
                        <p:par>
                          <p:cTn id="794" fill="hold">
                            <p:stCondLst>
                              <p:cond delay="0"/>
                            </p:stCondLst>
                            <p:childTnLst>
                              <p:par>
                                <p:cTn id="79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6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7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8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79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0" fill="hold">
                      <p:stCondLst>
                        <p:cond delay="0"/>
                      </p:stCondLst>
                      <p:childTnLst>
                        <p:par>
                          <p:cTn id="801" fill="hold">
                            <p:stCondLst>
                              <p:cond delay="0"/>
                            </p:stCondLst>
                            <p:childTnLst>
                              <p:par>
                                <p:cTn id="80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3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04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5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806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7" fill="hold">
                      <p:stCondLst>
                        <p:cond delay="0"/>
                      </p:stCondLst>
                      <p:childTnLst>
                        <p:par>
                          <p:cTn id="808" fill="hold">
                            <p:stCondLst>
                              <p:cond delay="0"/>
                            </p:stCondLst>
                            <p:childTnLst>
                              <p:par>
                                <p:cTn id="80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0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1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2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813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4" fill="hold">
                      <p:stCondLst>
                        <p:cond delay="0"/>
                      </p:stCondLst>
                      <p:childTnLst>
                        <p:par>
                          <p:cTn id="815" fill="hold">
                            <p:stCondLst>
                              <p:cond delay="0"/>
                            </p:stCondLst>
                            <p:childTnLst>
                              <p:par>
                                <p:cTn id="81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7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8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9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820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1" fill="hold">
                      <p:stCondLst>
                        <p:cond delay="0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2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6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82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8" fill="hold">
                      <p:stCondLst>
                        <p:cond delay="0"/>
                      </p:stCondLst>
                      <p:childTnLst>
                        <p:par>
                          <p:cTn id="829" fill="hold">
                            <p:stCondLst>
                              <p:cond delay="0"/>
                            </p:stCondLst>
                            <p:childTnLst>
                              <p:par>
                                <p:cTn id="83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3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83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5" fill="hold">
                      <p:stCondLst>
                        <p:cond delay="0"/>
                      </p:stCondLst>
                      <p:childTnLst>
                        <p:par>
                          <p:cTn id="836" fill="hold">
                            <p:stCondLst>
                              <p:cond delay="0"/>
                            </p:stCondLst>
                            <p:childTnLst>
                              <p:par>
                                <p:cTn id="83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9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0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841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2" fill="hold">
                      <p:stCondLst>
                        <p:cond delay="0"/>
                      </p:stCondLst>
                      <p:childTnLst>
                        <p:par>
                          <p:cTn id="843" fill="hold">
                            <p:stCondLst>
                              <p:cond delay="0"/>
                            </p:stCondLst>
                            <p:childTnLst>
                              <p:par>
                                <p:cTn id="84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46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7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84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9" fill="hold">
                      <p:stCondLst>
                        <p:cond delay="0"/>
                      </p:stCondLst>
                      <p:childTnLst>
                        <p:par>
                          <p:cTn id="850" fill="hold">
                            <p:stCondLst>
                              <p:cond delay="0"/>
                            </p:stCondLst>
                            <p:childTnLst>
                              <p:par>
                                <p:cTn id="85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5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4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855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6" fill="hold">
                      <p:stCondLst>
                        <p:cond delay="0"/>
                      </p:stCondLst>
                      <p:childTnLst>
                        <p:par>
                          <p:cTn id="857" fill="hold">
                            <p:stCondLst>
                              <p:cond delay="0"/>
                            </p:stCondLst>
                            <p:childTnLst>
                              <p:par>
                                <p:cTn id="85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9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0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862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3" fill="hold">
                      <p:stCondLst>
                        <p:cond delay="0"/>
                      </p:stCondLst>
                      <p:childTnLst>
                        <p:par>
                          <p:cTn id="864" fill="hold">
                            <p:stCondLst>
                              <p:cond delay="0"/>
                            </p:stCondLst>
                            <p:childTnLst>
                              <p:par>
                                <p:cTn id="8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6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869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0" fill="hold">
                      <p:stCondLst>
                        <p:cond delay="0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5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876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7" fill="hold">
                      <p:stCondLst>
                        <p:cond delay="0"/>
                      </p:stCondLst>
                      <p:childTnLst>
                        <p:par>
                          <p:cTn id="878" fill="hold">
                            <p:stCondLst>
                              <p:cond delay="0"/>
                            </p:stCondLst>
                            <p:childTnLst>
                              <p:par>
                                <p:cTn id="87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1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2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88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4" fill="hold">
                      <p:stCondLst>
                        <p:cond delay="0"/>
                      </p:stCondLst>
                      <p:childTnLst>
                        <p:par>
                          <p:cTn id="885" fill="hold">
                            <p:stCondLst>
                              <p:cond delay="0"/>
                            </p:stCondLst>
                            <p:childTnLst>
                              <p:par>
                                <p:cTn id="8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7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8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9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890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1" fill="hold">
                      <p:stCondLst>
                        <p:cond delay="0"/>
                      </p:stCondLst>
                      <p:childTnLst>
                        <p:par>
                          <p:cTn id="892" fill="hold">
                            <p:stCondLst>
                              <p:cond delay="0"/>
                            </p:stCondLst>
                            <p:childTnLst>
                              <p:par>
                                <p:cTn id="89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4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9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89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8" fill="hold">
                      <p:stCondLst>
                        <p:cond delay="0"/>
                      </p:stCondLst>
                      <p:childTnLst>
                        <p:par>
                          <p:cTn id="899" fill="hold">
                            <p:stCondLst>
                              <p:cond delay="0"/>
                            </p:stCondLst>
                            <p:childTnLst>
                              <p:par>
                                <p:cTn id="90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1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2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3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04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05" fill="hold">
                      <p:stCondLst>
                        <p:cond delay="0"/>
                      </p:stCondLst>
                      <p:childTnLst>
                        <p:par>
                          <p:cTn id="906" fill="hold">
                            <p:stCondLst>
                              <p:cond delay="0"/>
                            </p:stCondLst>
                            <p:childTnLst>
                              <p:par>
                                <p:cTn id="90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8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911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2" fill="hold">
                      <p:stCondLst>
                        <p:cond delay="0"/>
                      </p:stCondLst>
                      <p:childTnLst>
                        <p:par>
                          <p:cTn id="913" fill="hold">
                            <p:stCondLst>
                              <p:cond delay="0"/>
                            </p:stCondLst>
                            <p:childTnLst>
                              <p:par>
                                <p:cTn id="91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5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6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7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91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9" fill="hold">
                      <p:stCondLst>
                        <p:cond delay="0"/>
                      </p:stCondLst>
                      <p:childTnLst>
                        <p:par>
                          <p:cTn id="920" fill="hold">
                            <p:stCondLst>
                              <p:cond delay="0"/>
                            </p:stCondLst>
                            <p:childTnLst>
                              <p:par>
                                <p:cTn id="9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2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23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4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925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6" fill="hold">
                      <p:stCondLst>
                        <p:cond delay="0"/>
                      </p:stCondLst>
                      <p:childTnLst>
                        <p:par>
                          <p:cTn id="927" fill="hold">
                            <p:stCondLst>
                              <p:cond delay="0"/>
                            </p:stCondLst>
                            <p:childTnLst>
                              <p:par>
                                <p:cTn id="92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9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0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1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932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3" fill="hold">
                      <p:stCondLst>
                        <p:cond delay="0"/>
                      </p:stCondLst>
                      <p:childTnLst>
                        <p:par>
                          <p:cTn id="934" fill="hold">
                            <p:stCondLst>
                              <p:cond delay="0"/>
                            </p:stCondLst>
                            <p:childTnLst>
                              <p:par>
                                <p:cTn id="9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6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7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93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0" fill="hold">
                      <p:stCondLst>
                        <p:cond delay="0"/>
                      </p:stCondLst>
                      <p:childTnLst>
                        <p:par>
                          <p:cTn id="941" fill="hold">
                            <p:stCondLst>
                              <p:cond delay="0"/>
                            </p:stCondLst>
                            <p:childTnLst>
                              <p:par>
                                <p:cTn id="94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3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44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5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94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7" fill="hold">
                      <p:stCondLst>
                        <p:cond delay="0"/>
                      </p:stCondLst>
                      <p:childTnLst>
                        <p:par>
                          <p:cTn id="948" fill="hold">
                            <p:stCondLst>
                              <p:cond delay="0"/>
                            </p:stCondLst>
                            <p:childTnLst>
                              <p:par>
                                <p:cTn id="94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0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1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953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4" fill="hold">
                      <p:stCondLst>
                        <p:cond delay="0"/>
                      </p:stCondLst>
                      <p:childTnLst>
                        <p:par>
                          <p:cTn id="955" fill="hold">
                            <p:stCondLst>
                              <p:cond delay="0"/>
                            </p:stCondLst>
                            <p:childTnLst>
                              <p:par>
                                <p:cTn id="9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seq concurrent="1" nextAc="seek">
              <p:cTn id="960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1" fill="hold">
                      <p:stCondLst>
                        <p:cond delay="0"/>
                      </p:stCondLst>
                      <p:childTnLst>
                        <p:par>
                          <p:cTn id="962" fill="hold">
                            <p:stCondLst>
                              <p:cond delay="0"/>
                            </p:stCondLst>
                            <p:childTnLst>
                              <p:par>
                                <p:cTn id="9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4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65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6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seq concurrent="1" nextAc="seek">
              <p:cTn id="967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8" fill="hold">
                      <p:stCondLst>
                        <p:cond delay="0"/>
                      </p:stCondLst>
                      <p:childTnLst>
                        <p:par>
                          <p:cTn id="969" fill="hold">
                            <p:stCondLst>
                              <p:cond delay="0"/>
                            </p:stCondLst>
                            <p:childTnLst>
                              <p:par>
                                <p:cTn id="97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1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2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3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974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5" fill="hold">
                      <p:stCondLst>
                        <p:cond delay="0"/>
                      </p:stCondLst>
                      <p:childTnLst>
                        <p:par>
                          <p:cTn id="976" fill="hold">
                            <p:stCondLst>
                              <p:cond delay="0"/>
                            </p:stCondLst>
                            <p:childTnLst>
                              <p:par>
                                <p:cTn id="9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8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9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0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981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2" fill="hold">
                      <p:stCondLst>
                        <p:cond delay="0"/>
                      </p:stCondLst>
                      <p:childTnLst>
                        <p:par>
                          <p:cTn id="983" fill="hold">
                            <p:stCondLst>
                              <p:cond delay="0"/>
                            </p:stCondLst>
                            <p:childTnLst>
                              <p:par>
                                <p:cTn id="98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5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86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7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seq concurrent="1" nextAc="seek">
              <p:cTn id="98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9" fill="hold">
                      <p:stCondLst>
                        <p:cond delay="0"/>
                      </p:stCondLst>
                      <p:childTnLst>
                        <p:par>
                          <p:cTn id="990" fill="hold">
                            <p:stCondLst>
                              <p:cond delay="0"/>
                            </p:stCondLst>
                            <p:childTnLst>
                              <p:par>
                                <p:cTn id="99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2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3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4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995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6" fill="hold">
                      <p:stCondLst>
                        <p:cond delay="0"/>
                      </p:stCondLst>
                      <p:childTnLst>
                        <p:par>
                          <p:cTn id="997" fill="hold">
                            <p:stCondLst>
                              <p:cond delay="0"/>
                            </p:stCondLst>
                            <p:childTnLst>
                              <p:par>
                                <p:cTn id="99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9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0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1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002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03" fill="hold">
                      <p:stCondLst>
                        <p:cond delay="0"/>
                      </p:stCondLst>
                      <p:childTnLst>
                        <p:par>
                          <p:cTn id="1004" fill="hold">
                            <p:stCondLst>
                              <p:cond delay="0"/>
                            </p:stCondLst>
                            <p:childTnLst>
                              <p:par>
                                <p:cTn id="100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6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7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8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1009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0" fill="hold">
                      <p:stCondLst>
                        <p:cond delay="0"/>
                      </p:stCondLst>
                      <p:childTnLst>
                        <p:par>
                          <p:cTn id="1011" fill="hold">
                            <p:stCondLst>
                              <p:cond delay="0"/>
                            </p:stCondLst>
                            <p:childTnLst>
                              <p:par>
                                <p:cTn id="10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3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14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5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1016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7" fill="hold">
                      <p:stCondLst>
                        <p:cond delay="0"/>
                      </p:stCondLst>
                      <p:childTnLst>
                        <p:par>
                          <p:cTn id="1018" fill="hold">
                            <p:stCondLst>
                              <p:cond delay="0"/>
                            </p:stCondLst>
                            <p:childTnLst>
                              <p:par>
                                <p:cTn id="10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0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1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2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1023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4" fill="hold">
                      <p:stCondLst>
                        <p:cond delay="0"/>
                      </p:stCondLst>
                      <p:childTnLst>
                        <p:par>
                          <p:cTn id="1025" fill="hold">
                            <p:stCondLst>
                              <p:cond delay="0"/>
                            </p:stCondLst>
                            <p:childTnLst>
                              <p:par>
                                <p:cTn id="102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7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8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9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1030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1" fill="hold">
                      <p:stCondLst>
                        <p:cond delay="0"/>
                      </p:stCondLst>
                      <p:childTnLst>
                        <p:par>
                          <p:cTn id="1032" fill="hold">
                            <p:stCondLst>
                              <p:cond delay="0"/>
                            </p:stCondLst>
                            <p:childTnLst>
                              <p:par>
                                <p:cTn id="10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4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5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6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037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8" fill="hold">
                      <p:stCondLst>
                        <p:cond delay="0"/>
                      </p:stCondLst>
                      <p:childTnLst>
                        <p:par>
                          <p:cTn id="1039" fill="hold">
                            <p:stCondLst>
                              <p:cond delay="0"/>
                            </p:stCondLst>
                            <p:childTnLst>
                              <p:par>
                                <p:cTn id="104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1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2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3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seq concurrent="1" nextAc="seek">
              <p:cTn id="1044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5" fill="hold">
                      <p:stCondLst>
                        <p:cond delay="0"/>
                      </p:stCondLst>
                      <p:childTnLst>
                        <p:par>
                          <p:cTn id="1046" fill="hold">
                            <p:stCondLst>
                              <p:cond delay="0"/>
                            </p:stCondLst>
                            <p:childTnLst>
                              <p:par>
                                <p:cTn id="10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8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9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0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  <p:seq concurrent="1" nextAc="seek">
              <p:cTn id="1051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2" fill="hold">
                      <p:stCondLst>
                        <p:cond delay="0"/>
                      </p:stCondLst>
                      <p:childTnLst>
                        <p:par>
                          <p:cTn id="1053" fill="hold">
                            <p:stCondLst>
                              <p:cond delay="0"/>
                            </p:stCondLst>
                            <p:childTnLst>
                              <p:par>
                                <p:cTn id="10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5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56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7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seq concurrent="1" nextAc="seek">
              <p:cTn id="1058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9" fill="hold">
                      <p:stCondLst>
                        <p:cond delay="0"/>
                      </p:stCondLst>
                      <p:childTnLst>
                        <p:par>
                          <p:cTn id="1060" fill="hold">
                            <p:stCondLst>
                              <p:cond delay="0"/>
                            </p:stCondLst>
                            <p:childTnLst>
                              <p:par>
                                <p:cTn id="10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2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63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4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seq concurrent="1" nextAc="seek">
              <p:cTn id="1065" restart="whenNotActive" fill="hold" evtFilter="cancelBubble" nodeType="interactiveSeq">
                <p:stCondLst>
                  <p:cond evt="onClick" delay="0">
                    <p:tgtEl>
                      <p:spTgt spid="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66" fill="hold">
                      <p:stCondLst>
                        <p:cond delay="0"/>
                      </p:stCondLst>
                      <p:childTnLst>
                        <p:par>
                          <p:cTn id="1067" fill="hold">
                            <p:stCondLst>
                              <p:cond delay="0"/>
                            </p:stCondLst>
                            <p:childTnLst>
                              <p:par>
                                <p:cTn id="10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9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0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1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9"/>
                  </p:tgtEl>
                </p:cond>
              </p:nextCondLst>
            </p:seq>
            <p:seq concurrent="1" nextAc="seek">
              <p:cTn id="1072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3" fill="hold">
                      <p:stCondLst>
                        <p:cond delay="0"/>
                      </p:stCondLst>
                      <p:childTnLst>
                        <p:par>
                          <p:cTn id="1074" fill="hold">
                            <p:stCondLst>
                              <p:cond delay="0"/>
                            </p:stCondLst>
                            <p:childTnLst>
                              <p:par>
                                <p:cTn id="10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6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7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8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seq concurrent="1" nextAc="seek">
              <p:cTn id="1079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0" fill="hold">
                      <p:stCondLst>
                        <p:cond delay="0"/>
                      </p:stCondLst>
                      <p:childTnLst>
                        <p:par>
                          <p:cTn id="1081" fill="hold">
                            <p:stCondLst>
                              <p:cond delay="0"/>
                            </p:stCondLst>
                            <p:childTnLst>
                              <p:par>
                                <p:cTn id="108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3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84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5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seq concurrent="1" nextAc="seek">
              <p:cTn id="1086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7" fill="hold">
                      <p:stCondLst>
                        <p:cond delay="0"/>
                      </p:stCondLst>
                      <p:childTnLst>
                        <p:par>
                          <p:cTn id="1088" fill="hold">
                            <p:stCondLst>
                              <p:cond delay="0"/>
                            </p:stCondLst>
                            <p:childTnLst>
                              <p:par>
                                <p:cTn id="10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0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1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2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seq concurrent="1" nextAc="seek">
              <p:cTn id="1093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94" fill="hold">
                      <p:stCondLst>
                        <p:cond delay="0"/>
                      </p:stCondLst>
                      <p:childTnLst>
                        <p:par>
                          <p:cTn id="1095" fill="hold">
                            <p:stCondLst>
                              <p:cond delay="0"/>
                            </p:stCondLst>
                            <p:childTnLst>
                              <p:par>
                                <p:cTn id="109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7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8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9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seq concurrent="1" nextAc="seek">
              <p:cTn id="1100" restart="whenNotActive" fill="hold" evtFilter="cancelBubble" nodeType="interactiveSeq">
                <p:stCondLst>
                  <p:cond evt="onClick" delay="0">
                    <p:tgtEl>
                      <p:spTgt spid="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1" fill="hold">
                      <p:stCondLst>
                        <p:cond delay="0"/>
                      </p:stCondLst>
                      <p:childTnLst>
                        <p:par>
                          <p:cTn id="1102" fill="hold">
                            <p:stCondLst>
                              <p:cond delay="0"/>
                            </p:stCondLst>
                            <p:childTnLst>
                              <p:par>
                                <p:cTn id="110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4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05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6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4"/>
                  </p:tgtEl>
                </p:cond>
              </p:nextCondLst>
            </p:seq>
            <p:seq concurrent="1" nextAc="seek">
              <p:cTn id="1107" restart="whenNotActive" fill="hold" evtFilter="cancelBubble" nodeType="interactiveSeq">
                <p:stCondLst>
                  <p:cond evt="onClick" delay="0">
                    <p:tgtEl>
                      <p:spTgt spid="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8" fill="hold">
                      <p:stCondLst>
                        <p:cond delay="0"/>
                      </p:stCondLst>
                      <p:childTnLst>
                        <p:par>
                          <p:cTn id="1109" fill="hold">
                            <p:stCondLst>
                              <p:cond delay="0"/>
                            </p:stCondLst>
                            <p:childTnLst>
                              <p:par>
                                <p:cTn id="111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1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2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3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5"/>
                  </p:tgtEl>
                </p:cond>
              </p:nextCondLst>
            </p:seq>
            <p:seq concurrent="1" nextAc="seek">
              <p:cTn id="1114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5" fill="hold">
                      <p:stCondLst>
                        <p:cond delay="0"/>
                      </p:stCondLst>
                      <p:childTnLst>
                        <p:par>
                          <p:cTn id="1116" fill="hold">
                            <p:stCondLst>
                              <p:cond delay="0"/>
                            </p:stCondLst>
                            <p:childTnLst>
                              <p:par>
                                <p:cTn id="11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8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9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0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seq concurrent="1" nextAc="seek">
              <p:cTn id="1121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2" fill="hold">
                      <p:stCondLst>
                        <p:cond delay="0"/>
                      </p:stCondLst>
                      <p:childTnLst>
                        <p:par>
                          <p:cTn id="1123" fill="hold">
                            <p:stCondLst>
                              <p:cond delay="0"/>
                            </p:stCondLst>
                            <p:childTnLst>
                              <p:par>
                                <p:cTn id="112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5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26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7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  <p:seq concurrent="1" nextAc="seek">
              <p:cTn id="1128" restart="whenNotActive" fill="hold" evtFilter="cancelBubble" nodeType="interactiveSeq">
                <p:stCondLst>
                  <p:cond evt="onClick" delay="0">
                    <p:tgtEl>
                      <p:spTgt spid="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9" fill="hold">
                      <p:stCondLst>
                        <p:cond delay="0"/>
                      </p:stCondLst>
                      <p:childTnLst>
                        <p:par>
                          <p:cTn id="1130" fill="hold">
                            <p:stCondLst>
                              <p:cond delay="0"/>
                            </p:stCondLst>
                            <p:childTnLst>
                              <p:par>
                                <p:cTn id="113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2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33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4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8"/>
                  </p:tgtEl>
                </p:cond>
              </p:nextCondLst>
            </p:seq>
            <p:seq concurrent="1" nextAc="seek">
              <p:cTn id="1135" restart="whenNotActive" fill="hold" evtFilter="cancelBubble" nodeType="interactiveSeq">
                <p:stCondLst>
                  <p:cond evt="onClick" delay="0">
                    <p:tgtEl>
                      <p:spTgt spid="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6" fill="hold">
                      <p:stCondLst>
                        <p:cond delay="0"/>
                      </p:stCondLst>
                      <p:childTnLst>
                        <p:par>
                          <p:cTn id="1137" fill="hold">
                            <p:stCondLst>
                              <p:cond delay="0"/>
                            </p:stCondLst>
                            <p:childTnLst>
                              <p:par>
                                <p:cTn id="113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9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0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1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9"/>
                  </p:tgtEl>
                </p:cond>
              </p:nextCondLst>
            </p:seq>
            <p:seq concurrent="1" nextAc="seek">
              <p:cTn id="1142" restart="whenNotActive" fill="hold" evtFilter="cancelBubble" nodeType="interactiveSeq">
                <p:stCondLst>
                  <p:cond evt="onClick" delay="0">
                    <p:tgtEl>
                      <p:spTgt spid="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3" fill="hold">
                      <p:stCondLst>
                        <p:cond delay="0"/>
                      </p:stCondLst>
                      <p:childTnLst>
                        <p:par>
                          <p:cTn id="1144" fill="hold">
                            <p:stCondLst>
                              <p:cond delay="0"/>
                            </p:stCondLst>
                            <p:childTnLst>
                              <p:par>
                                <p:cTn id="114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6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7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8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0"/>
                  </p:tgtEl>
                </p:cond>
              </p:nextCondLst>
            </p:seq>
            <p:seq concurrent="1" nextAc="seek">
              <p:cTn id="1149" restart="whenNotActive" fill="hold" evtFilter="cancelBubble" nodeType="interactiveSeq">
                <p:stCondLst>
                  <p:cond evt="onClick" delay="0">
                    <p:tgtEl>
                      <p:spTgt spid="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0" fill="hold">
                      <p:stCondLst>
                        <p:cond delay="0"/>
                      </p:stCondLst>
                      <p:childTnLst>
                        <p:par>
                          <p:cTn id="1151" fill="hold">
                            <p:stCondLst>
                              <p:cond delay="0"/>
                            </p:stCondLst>
                            <p:childTnLst>
                              <p:par>
                                <p:cTn id="115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3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4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5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1"/>
                  </p:tgtEl>
                </p:cond>
              </p:nextCondLst>
            </p:seq>
            <p:seq concurrent="1" nextAc="seek">
              <p:cTn id="1156" restart="whenNotActive" fill="hold" evtFilter="cancelBubble" nodeType="interactiveSeq">
                <p:stCondLst>
                  <p:cond evt="onClick" delay="0">
                    <p:tgtEl>
                      <p:spTgt spid="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7" fill="hold">
                      <p:stCondLst>
                        <p:cond delay="0"/>
                      </p:stCondLst>
                      <p:childTnLst>
                        <p:par>
                          <p:cTn id="1158" fill="hold">
                            <p:stCondLst>
                              <p:cond delay="0"/>
                            </p:stCondLst>
                            <p:childTnLst>
                              <p:par>
                                <p:cTn id="115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0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1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2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2"/>
                  </p:tgtEl>
                </p:cond>
              </p:nextCondLst>
            </p:seq>
            <p:seq concurrent="1" nextAc="seek">
              <p:cTn id="1163" restart="whenNotActive" fill="hold" evtFilter="cancelBubble" nodeType="interactiveSeq">
                <p:stCondLst>
                  <p:cond evt="onClick" delay="0">
                    <p:tgtEl>
                      <p:spTgt spid="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4" fill="hold">
                      <p:stCondLst>
                        <p:cond delay="0"/>
                      </p:stCondLst>
                      <p:childTnLst>
                        <p:par>
                          <p:cTn id="1165" fill="hold">
                            <p:stCondLst>
                              <p:cond delay="0"/>
                            </p:stCondLst>
                            <p:childTnLst>
                              <p:par>
                                <p:cTn id="116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7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8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9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3"/>
                  </p:tgtEl>
                </p:cond>
              </p:nextCondLst>
            </p:seq>
            <p:seq concurrent="1" nextAc="seek">
              <p:cTn id="1170" restart="whenNotActive" fill="hold" evtFilter="cancelBubble" nodeType="interactiveSeq">
                <p:stCondLst>
                  <p:cond evt="onClick" delay="0">
                    <p:tgtEl>
                      <p:spTgt spid="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1" fill="hold">
                      <p:stCondLst>
                        <p:cond delay="0"/>
                      </p:stCondLst>
                      <p:childTnLst>
                        <p:par>
                          <p:cTn id="1172" fill="hold">
                            <p:stCondLst>
                              <p:cond delay="0"/>
                            </p:stCondLst>
                            <p:childTnLst>
                              <p:par>
                                <p:cTn id="117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4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75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6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4"/>
                  </p:tgtEl>
                </p:cond>
              </p:nextCondLst>
            </p:seq>
            <p:seq concurrent="1" nextAc="seek">
              <p:cTn id="1177" restart="whenNotActive" fill="hold" evtFilter="cancelBubble" nodeType="interactiveSeq">
                <p:stCondLst>
                  <p:cond evt="onClick" delay="0">
                    <p:tgtEl>
                      <p:spTgt spid="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8" fill="hold">
                      <p:stCondLst>
                        <p:cond delay="0"/>
                      </p:stCondLst>
                      <p:childTnLst>
                        <p:par>
                          <p:cTn id="1179" fill="hold">
                            <p:stCondLst>
                              <p:cond delay="0"/>
                            </p:stCondLst>
                            <p:childTnLst>
                              <p:par>
                                <p:cTn id="118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1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2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3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5"/>
                  </p:tgtEl>
                </p:cond>
              </p:nextCondLst>
            </p:seq>
            <p:seq concurrent="1" nextAc="seek">
              <p:cTn id="1184" restart="whenNotActive" fill="hold" evtFilter="cancelBubble" nodeType="interactiveSeq">
                <p:stCondLst>
                  <p:cond evt="onClick" delay="0">
                    <p:tgtEl>
                      <p:spTgt spid="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85" fill="hold">
                      <p:stCondLst>
                        <p:cond delay="0"/>
                      </p:stCondLst>
                      <p:childTnLst>
                        <p:par>
                          <p:cTn id="1186" fill="hold">
                            <p:stCondLst>
                              <p:cond delay="0"/>
                            </p:stCondLst>
                            <p:childTnLst>
                              <p:par>
                                <p:cTn id="118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8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9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0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6"/>
                  </p:tgtEl>
                </p:cond>
              </p:nextCondLst>
            </p:seq>
            <p:seq concurrent="1" nextAc="seek">
              <p:cTn id="1191" restart="whenNotActive" fill="hold" evtFilter="cancelBubble" nodeType="interactiveSeq">
                <p:stCondLst>
                  <p:cond evt="onClick" delay="0">
                    <p:tgtEl>
                      <p:spTgt spid="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2" fill="hold">
                      <p:stCondLst>
                        <p:cond delay="0"/>
                      </p:stCondLst>
                      <p:childTnLst>
                        <p:par>
                          <p:cTn id="1193" fill="hold">
                            <p:stCondLst>
                              <p:cond delay="0"/>
                            </p:stCondLst>
                            <p:childTnLst>
                              <p:par>
                                <p:cTn id="119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5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6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7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7"/>
                  </p:tgtEl>
                </p:cond>
              </p:nextCondLst>
            </p:seq>
            <p:seq concurrent="1" nextAc="seek">
              <p:cTn id="1198" restart="whenNotActive" fill="hold" evtFilter="cancelBubble" nodeType="interactiveSeq">
                <p:stCondLst>
                  <p:cond evt="onClick" delay="0">
                    <p:tgtEl>
                      <p:spTgt spid="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9" fill="hold">
                      <p:stCondLst>
                        <p:cond delay="0"/>
                      </p:stCondLst>
                      <p:childTnLst>
                        <p:par>
                          <p:cTn id="1200" fill="hold">
                            <p:stCondLst>
                              <p:cond delay="0"/>
                            </p:stCondLst>
                            <p:childTnLst>
                              <p:par>
                                <p:cTn id="12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2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03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4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8"/>
                  </p:tgtEl>
                </p:cond>
              </p:nextCondLst>
            </p:seq>
            <p:seq concurrent="1" nextAc="seek">
              <p:cTn id="1205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6" fill="hold">
                      <p:stCondLst>
                        <p:cond delay="0"/>
                      </p:stCondLst>
                      <p:childTnLst>
                        <p:par>
                          <p:cTn id="1207" fill="hold">
                            <p:stCondLst>
                              <p:cond delay="0"/>
                            </p:stCondLst>
                            <p:childTnLst>
                              <p:par>
                                <p:cTn id="120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9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10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1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  <p:seq concurrent="1" nextAc="seek">
              <p:cTn id="1212" restart="whenNotActive" fill="hold" evtFilter="cancelBubble" nodeType="interactiveSeq">
                <p:stCondLst>
                  <p:cond evt="onClick" delay="0">
                    <p:tgtEl>
                      <p:spTgt spid="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13" fill="hold">
                      <p:stCondLst>
                        <p:cond delay="0"/>
                      </p:stCondLst>
                      <p:childTnLst>
                        <p:par>
                          <p:cTn id="1214" fill="hold">
                            <p:stCondLst>
                              <p:cond delay="0"/>
                            </p:stCondLst>
                            <p:childTnLst>
                              <p:par>
                                <p:cTn id="12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6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17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8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0"/>
                  </p:tgtEl>
                </p:cond>
              </p:nextCondLst>
            </p:seq>
            <p:seq concurrent="1" nextAc="seek">
              <p:cTn id="1219" restart="whenNotActive" fill="hold" evtFilter="cancelBubble" nodeType="interactiveSeq">
                <p:stCondLst>
                  <p:cond evt="onClick" delay="0">
                    <p:tgtEl>
                      <p:spTgt spid="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0" fill="hold">
                      <p:stCondLst>
                        <p:cond delay="0"/>
                      </p:stCondLst>
                      <p:childTnLst>
                        <p:par>
                          <p:cTn id="1221" fill="hold">
                            <p:stCondLst>
                              <p:cond delay="0"/>
                            </p:stCondLst>
                            <p:childTnLst>
                              <p:par>
                                <p:cTn id="122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3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24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5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"/>
                  </p:tgtEl>
                </p:cond>
              </p:nextCondLst>
            </p:seq>
            <p:seq concurrent="1" nextAc="seek">
              <p:cTn id="1226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7" fill="hold">
                      <p:stCondLst>
                        <p:cond delay="0"/>
                      </p:stCondLst>
                      <p:childTnLst>
                        <p:par>
                          <p:cTn id="1228" fill="hold">
                            <p:stCondLst>
                              <p:cond delay="0"/>
                            </p:stCondLst>
                            <p:childTnLst>
                              <p:par>
                                <p:cTn id="12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0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1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2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  <p:seq concurrent="1" nextAc="seek">
              <p:cTn id="1233" restart="whenNotActive" fill="hold" evtFilter="cancelBubble" nodeType="interactiveSeq">
                <p:stCondLst>
                  <p:cond evt="onClick" delay="0">
                    <p:tgtEl>
                      <p:spTgt spid="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4" fill="hold">
                      <p:stCondLst>
                        <p:cond delay="0"/>
                      </p:stCondLst>
                      <p:childTnLst>
                        <p:par>
                          <p:cTn id="1235" fill="hold">
                            <p:stCondLst>
                              <p:cond delay="0"/>
                            </p:stCondLst>
                            <p:childTnLst>
                              <p:par>
                                <p:cTn id="123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7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8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9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"/>
                  </p:tgtEl>
                </p:cond>
              </p:nextCondLst>
            </p:seq>
            <p:seq concurrent="1" nextAc="seek">
              <p:cTn id="1240" restart="whenNotActive" fill="hold" evtFilter="cancelBubble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1" fill="hold">
                      <p:stCondLst>
                        <p:cond delay="0"/>
                      </p:stCondLst>
                      <p:childTnLst>
                        <p:par>
                          <p:cTn id="1242" fill="hold">
                            <p:stCondLst>
                              <p:cond delay="0"/>
                            </p:stCondLst>
                            <p:childTnLst>
                              <p:par>
                                <p:cTn id="12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4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45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6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"/>
                  </p:tgtEl>
                </p:cond>
              </p:nextCondLst>
            </p:seq>
            <p:seq concurrent="1" nextAc="seek">
              <p:cTn id="1247" restart="whenNotActive" fill="hold" evtFilter="cancelBubble" nodeType="interactiveSeq">
                <p:stCondLst>
                  <p:cond evt="onClick" delay="0">
                    <p:tgtEl>
                      <p:spTgt spid="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8" fill="hold">
                      <p:stCondLst>
                        <p:cond delay="0"/>
                      </p:stCondLst>
                      <p:childTnLst>
                        <p:par>
                          <p:cTn id="1249" fill="hold">
                            <p:stCondLst>
                              <p:cond delay="0"/>
                            </p:stCondLst>
                            <p:childTnLst>
                              <p:par>
                                <p:cTn id="125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1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2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3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5"/>
                  </p:tgtEl>
                </p:cond>
              </p:nextCondLst>
            </p:seq>
            <p:seq concurrent="1" nextAc="seek">
              <p:cTn id="1254" restart="whenNotActive" fill="hold" evtFilter="cancelBubble" nodeType="interactiveSeq">
                <p:stCondLst>
                  <p:cond evt="onClick" delay="0">
                    <p:tgtEl>
                      <p:spTgt spid="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5" fill="hold">
                      <p:stCondLst>
                        <p:cond delay="0"/>
                      </p:stCondLst>
                      <p:childTnLst>
                        <p:par>
                          <p:cTn id="1256" fill="hold">
                            <p:stCondLst>
                              <p:cond delay="0"/>
                            </p:stCondLst>
                            <p:childTnLst>
                              <p:par>
                                <p:cTn id="125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8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9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0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6"/>
                  </p:tgtEl>
                </p:cond>
              </p:nextCondLst>
            </p:seq>
            <p:seq concurrent="1" nextAc="seek">
              <p:cTn id="1261" restart="whenNotActive" fill="hold" evtFilter="cancelBubble" nodeType="interactiveSeq">
                <p:stCondLst>
                  <p:cond evt="onClick" delay="0">
                    <p:tgtEl>
                      <p:spTgt spid="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2" fill="hold">
                      <p:stCondLst>
                        <p:cond delay="0"/>
                      </p:stCondLst>
                      <p:childTnLst>
                        <p:par>
                          <p:cTn id="1263" fill="hold">
                            <p:stCondLst>
                              <p:cond delay="0"/>
                            </p:stCondLst>
                            <p:childTnLst>
                              <p:par>
                                <p:cTn id="126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5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66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7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"/>
                  </p:tgtEl>
                </p:cond>
              </p:nextCondLst>
            </p:seq>
            <p:seq concurrent="1" nextAc="seek">
              <p:cTn id="1268" restart="whenNotActive" fill="hold" evtFilter="cancelBubble" nodeType="interactiveSeq">
                <p:stCondLst>
                  <p:cond evt="onClick" delay="0">
                    <p:tgtEl>
                      <p:spTgt spid="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9" fill="hold">
                      <p:stCondLst>
                        <p:cond delay="0"/>
                      </p:stCondLst>
                      <p:childTnLst>
                        <p:par>
                          <p:cTn id="1270" fill="hold">
                            <p:stCondLst>
                              <p:cond delay="0"/>
                            </p:stCondLst>
                            <p:childTnLst>
                              <p:par>
                                <p:cTn id="12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2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3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4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"/>
                  </p:tgtEl>
                </p:cond>
              </p:nextCondLst>
            </p:seq>
            <p:seq concurrent="1" nextAc="seek">
              <p:cTn id="1275" restart="whenNotActive" fill="hold" evtFilter="cancelBubble" nodeType="interactiveSeq">
                <p:stCondLst>
                  <p:cond evt="onClick" delay="0">
                    <p:tgtEl>
                      <p:spTgt spid="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76" fill="hold">
                      <p:stCondLst>
                        <p:cond delay="0"/>
                      </p:stCondLst>
                      <p:childTnLst>
                        <p:par>
                          <p:cTn id="1277" fill="hold">
                            <p:stCondLst>
                              <p:cond delay="0"/>
                            </p:stCondLst>
                            <p:childTnLst>
                              <p:par>
                                <p:cTn id="127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9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0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1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9"/>
                  </p:tgtEl>
                </p:cond>
              </p:nextCondLst>
            </p:seq>
            <p:seq concurrent="1" nextAc="seek">
              <p:cTn id="1282" restart="whenNotActive" fill="hold" evtFilter="cancelBubble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3" fill="hold">
                      <p:stCondLst>
                        <p:cond delay="0"/>
                      </p:stCondLst>
                      <p:childTnLst>
                        <p:par>
                          <p:cTn id="1284" fill="hold">
                            <p:stCondLst>
                              <p:cond delay="0"/>
                            </p:stCondLst>
                            <p:childTnLst>
                              <p:par>
                                <p:cTn id="12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6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7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8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"/>
                  </p:tgtEl>
                </p:cond>
              </p:nextCondLst>
            </p:seq>
            <p:seq concurrent="1" nextAc="seek">
              <p:cTn id="1289" restart="whenNotActive" fill="hold" evtFilter="cancelBubble" nodeType="interactiveSeq">
                <p:stCondLst>
                  <p:cond evt="onClick" delay="0">
                    <p:tgtEl>
                      <p:spTgt spid="1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0" fill="hold">
                      <p:stCondLst>
                        <p:cond delay="0"/>
                      </p:stCondLst>
                      <p:childTnLst>
                        <p:par>
                          <p:cTn id="1291" fill="hold">
                            <p:stCondLst>
                              <p:cond delay="0"/>
                            </p:stCondLst>
                            <p:childTnLst>
                              <p:par>
                                <p:cTn id="129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3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94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5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1"/>
                  </p:tgtEl>
                </p:cond>
              </p:nextCondLst>
            </p:seq>
            <p:seq concurrent="1" nextAc="seek">
              <p:cTn id="1296" restart="whenNotActive" fill="hold" evtFilter="cancelBubble" nodeType="interactiveSeq">
                <p:stCondLst>
                  <p:cond evt="onClick" delay="0">
                    <p:tgtEl>
                      <p:spTgt spid="1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7" fill="hold">
                      <p:stCondLst>
                        <p:cond delay="0"/>
                      </p:stCondLst>
                      <p:childTnLst>
                        <p:par>
                          <p:cTn id="1298" fill="hold">
                            <p:stCondLst>
                              <p:cond delay="0"/>
                            </p:stCondLst>
                            <p:childTnLst>
                              <p:par>
                                <p:cTn id="129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0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1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2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"/>
                  </p:tgtEl>
                </p:cond>
              </p:nextCondLst>
            </p:seq>
            <p:seq concurrent="1" nextAc="seek">
              <p:cTn id="1303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4" fill="hold">
                      <p:stCondLst>
                        <p:cond delay="0"/>
                      </p:stCondLst>
                      <p:childTnLst>
                        <p:par>
                          <p:cTn id="1305" fill="hold">
                            <p:stCondLst>
                              <p:cond delay="0"/>
                            </p:stCondLst>
                            <p:childTnLst>
                              <p:par>
                                <p:cTn id="130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7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8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9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Relevant to my work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880041" cy="3678303"/>
          </a:xfrm>
        </p:spPr>
        <p:txBody>
          <a:bodyPr/>
          <a:lstStyle/>
          <a:p>
            <a:r>
              <a:rPr lang="en-AU" dirty="0" smtClean="0"/>
              <a:t>We make the coldest material in the universe (BEC)</a:t>
            </a:r>
          </a:p>
          <a:p>
            <a:r>
              <a:rPr lang="en-AU" dirty="0" smtClean="0"/>
              <a:t>It is sensitive to magnetic fields</a:t>
            </a:r>
          </a:p>
          <a:p>
            <a:r>
              <a:rPr lang="en-AU" dirty="0" smtClean="0"/>
              <a:t>We make magnetic field sensors out of it</a:t>
            </a:r>
          </a:p>
          <a:p>
            <a:r>
              <a:rPr lang="en-AU" dirty="0" smtClean="0"/>
              <a:t>It is “hard” to produce and control, so we want to get all we can out of our measurements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8575889" y="2180496"/>
            <a:ext cx="3402305" cy="4140405"/>
            <a:chOff x="9546346" y="2097682"/>
            <a:chExt cx="2470396" cy="314109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46346" y="2097682"/>
              <a:ext cx="2203640" cy="27717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770293" y="4869446"/>
              <a:ext cx="22464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Hamish Taylor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11428" y="2180495"/>
            <a:ext cx="2989194" cy="4110077"/>
            <a:chOff x="7433325" y="2097681"/>
            <a:chExt cx="2170439" cy="3118088"/>
          </a:xfrm>
        </p:grpSpPr>
        <p:sp>
          <p:nvSpPr>
            <p:cNvPr id="8" name="TextBox 7"/>
            <p:cNvSpPr txBox="1"/>
            <p:nvPr/>
          </p:nvSpPr>
          <p:spPr>
            <a:xfrm>
              <a:off x="7512935" y="4846437"/>
              <a:ext cx="2090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Chris Bounds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45563" t="27998" r="30999" b="24252"/>
            <a:stretch/>
          </p:blipFill>
          <p:spPr>
            <a:xfrm>
              <a:off x="7433325" y="2097681"/>
              <a:ext cx="1813114" cy="27704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343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Recommended reading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123322" cy="3678303"/>
          </a:xfrm>
        </p:spPr>
        <p:txBody>
          <a:bodyPr/>
          <a:lstStyle/>
          <a:p>
            <a:r>
              <a:rPr lang="en-AU" dirty="0" smtClean="0"/>
              <a:t>General overview:</a:t>
            </a:r>
            <a:br>
              <a:rPr lang="en-AU" dirty="0" smtClean="0"/>
            </a:br>
            <a:r>
              <a:rPr lang="en-AU" b="1" dirty="0" err="1" smtClean="0"/>
              <a:t>Koep</a:t>
            </a:r>
            <a:r>
              <a:rPr lang="en-AU" b="1" dirty="0" smtClean="0"/>
              <a:t> et. al. </a:t>
            </a:r>
            <a:r>
              <a:rPr lang="en-AU" i="1" dirty="0" smtClean="0"/>
              <a:t>Compressed sensing and its applications Chapter1: An Introduction to Compressed Sensing</a:t>
            </a:r>
          </a:p>
          <a:p>
            <a:r>
              <a:rPr lang="en-AU" dirty="0" smtClean="0"/>
              <a:t>Comprehensive deep mathematical rabbit hole:</a:t>
            </a:r>
            <a:br>
              <a:rPr lang="en-AU" dirty="0" smtClean="0"/>
            </a:br>
            <a:r>
              <a:rPr lang="en-AU" b="1" dirty="0" err="1" smtClean="0"/>
              <a:t>Foucart</a:t>
            </a:r>
            <a:r>
              <a:rPr lang="en-AU" b="1" dirty="0" smtClean="0"/>
              <a:t> and </a:t>
            </a:r>
            <a:r>
              <a:rPr lang="en-AU" b="1" dirty="0" err="1" smtClean="0"/>
              <a:t>Rauhut</a:t>
            </a:r>
            <a:r>
              <a:rPr lang="en-AU" b="1" dirty="0" smtClean="0"/>
              <a:t> </a:t>
            </a:r>
            <a:r>
              <a:rPr lang="en-AU" i="1" dirty="0" smtClean="0"/>
              <a:t>A Mathematical Introduction to Compressive Sensing</a:t>
            </a:r>
            <a:endParaRPr lang="en-AU" dirty="0" smtClean="0"/>
          </a:p>
          <a:p>
            <a:endParaRPr lang="en-AU" i="1" dirty="0"/>
          </a:p>
        </p:txBody>
      </p:sp>
      <p:pic>
        <p:nvPicPr>
          <p:cNvPr id="3074" name="Picture 2" descr="A Mathematical Introduction to Compressive Sensing : Foucart, Simon, Rauhut,  Holger: Amazon.com.au: Book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4736" y="2180496"/>
            <a:ext cx="2446072" cy="367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ntroduction to Compressed Sensing | Springer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79" y="2180496"/>
            <a:ext cx="2437293" cy="367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86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References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[1</a:t>
            </a:r>
            <a:r>
              <a:rPr lang="en-AU" dirty="0"/>
              <a:t>] </a:t>
            </a:r>
            <a:r>
              <a:rPr lang="en-AU" b="1" dirty="0"/>
              <a:t>A. V. </a:t>
            </a:r>
            <a:r>
              <a:rPr lang="en-AU" b="1" dirty="0" smtClean="0"/>
              <a:t>Oppenheim et. al.</a:t>
            </a:r>
            <a:r>
              <a:rPr lang="en-AU" dirty="0" smtClean="0"/>
              <a:t> </a:t>
            </a:r>
            <a:r>
              <a:rPr lang="en-AU" i="1" dirty="0" smtClean="0"/>
              <a:t>Signals and Systems</a:t>
            </a:r>
          </a:p>
          <a:p>
            <a:r>
              <a:rPr lang="en-AU" dirty="0" smtClean="0"/>
              <a:t>[2</a:t>
            </a:r>
            <a:r>
              <a:rPr lang="en-AU" b="1" dirty="0" smtClean="0"/>
              <a:t>] </a:t>
            </a:r>
            <a:r>
              <a:rPr lang="en-AU" b="1" dirty="0" err="1"/>
              <a:t>Tomáš</a:t>
            </a:r>
            <a:r>
              <a:rPr lang="en-AU" b="1" dirty="0"/>
              <a:t> </a:t>
            </a:r>
            <a:r>
              <a:rPr lang="en-AU" b="1" dirty="0" err="1" smtClean="0"/>
              <a:t>Vendiš</a:t>
            </a:r>
            <a:r>
              <a:rPr lang="en-AU" dirty="0" smtClean="0"/>
              <a:t>, </a:t>
            </a:r>
            <a:r>
              <a:rPr lang="en-US" i="1" dirty="0" smtClean="0"/>
              <a:t>Modern </a:t>
            </a:r>
            <a:r>
              <a:rPr lang="en-US" i="1" dirty="0"/>
              <a:t>CT scanner located at the </a:t>
            </a:r>
            <a:r>
              <a:rPr lang="en-US" i="1" dirty="0" err="1"/>
              <a:t>Lochotín</a:t>
            </a:r>
            <a:r>
              <a:rPr lang="en-US" i="1" dirty="0"/>
              <a:t> University Hospital in Pilsen, Czech </a:t>
            </a:r>
            <a:r>
              <a:rPr lang="en-US" i="1" dirty="0"/>
              <a:t>Republic </a:t>
            </a:r>
            <a:r>
              <a:rPr lang="en-US" i="1" dirty="0">
                <a:hlinkClick r:id="rId2"/>
              </a:rPr>
              <a:t>https://en.wikipedia.org/wiki/CT_scan#/</a:t>
            </a:r>
            <a:r>
              <a:rPr lang="en-US" i="1" dirty="0" smtClean="0">
                <a:hlinkClick r:id="rId2"/>
              </a:rPr>
              <a:t>media/File:Modern%C3%AD_v%C3%BDpo%C4%8Detn%C3%AD_tomografie_s_p%C5%99%C3%ADmo_digit%C3%A1ln%C3%AD_detekc%C3%AD_rentgenov%C3%A9ho_z%C3%A1%C5%99en%C3%AD.jpg</a:t>
            </a:r>
            <a:r>
              <a:rPr lang="en-US" i="1" dirty="0" smtClean="0"/>
              <a:t> </a:t>
            </a:r>
            <a:endParaRPr lang="en-AU" i="1" dirty="0"/>
          </a:p>
        </p:txBody>
      </p:sp>
    </p:spTree>
    <p:extLst>
      <p:ext uri="{BB962C8B-B14F-4D97-AF65-F5344CB8AC3E}">
        <p14:creationId xmlns:p14="http://schemas.microsoft.com/office/powerpoint/2010/main" val="146279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40914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91770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1" y="1380565"/>
            <a:ext cx="2653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1" y="2386484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08616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4195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4513643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767478" y="1454993"/>
            <a:ext cx="28776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I’m sorry I drew the animation before realising it’s a pain to write down in words but hopefully you get the idea</a:t>
            </a:r>
          </a:p>
        </p:txBody>
      </p:sp>
    </p:spTree>
    <p:extLst>
      <p:ext uri="{BB962C8B-B14F-4D97-AF65-F5344CB8AC3E}">
        <p14:creationId xmlns:p14="http://schemas.microsoft.com/office/powerpoint/2010/main" val="356191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Rectangle 311"/>
          <p:cNvSpPr/>
          <p:nvPr/>
        </p:nvSpPr>
        <p:spPr>
          <a:xfrm>
            <a:off x="0" y="57963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6" name="Rectangle 105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8" name="Rectangle 307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9" name="TextBox 308"/>
          <p:cNvSpPr txBox="1"/>
          <p:nvPr/>
        </p:nvSpPr>
        <p:spPr>
          <a:xfrm>
            <a:off x="609600" y="1380565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0" name="TextBox 309"/>
          <p:cNvSpPr txBox="1"/>
          <p:nvPr/>
        </p:nvSpPr>
        <p:spPr>
          <a:xfrm>
            <a:off x="609600" y="2645986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70217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ctangle 313"/>
          <p:cNvSpPr/>
          <p:nvPr/>
        </p:nvSpPr>
        <p:spPr>
          <a:xfrm>
            <a:off x="0" y="60090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6" name="TextBox 205"/>
          <p:cNvSpPr txBox="1"/>
          <p:nvPr/>
        </p:nvSpPr>
        <p:spPr>
          <a:xfrm>
            <a:off x="663389" y="1756066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663390" y="2508120"/>
            <a:ext cx="2599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63389" y="3575844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8641973" y="1036112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641973" y="4548229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3" name="TextBox 312"/>
          <p:cNvSpPr txBox="1"/>
          <p:nvPr/>
        </p:nvSpPr>
        <p:spPr>
          <a:xfrm>
            <a:off x="663389" y="1036112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</p:spTree>
    <p:extLst>
      <p:ext uri="{BB962C8B-B14F-4D97-AF65-F5344CB8AC3E}">
        <p14:creationId xmlns:p14="http://schemas.microsoft.com/office/powerpoint/2010/main" val="330390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1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5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3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9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5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6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0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1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6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8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9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8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9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1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2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4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1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2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4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C3E"/>
                                      </p:to>
                                    </p:animClr>
                                    <p:set>
                                      <p:cBhvr>
                                        <p:cTn id="43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5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9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/>
      <p:bldP spid="207" grpId="0"/>
      <p:bldP spid="208" grpId="0"/>
      <p:bldP spid="209" grpId="0"/>
      <p:bldP spid="311" grpId="0"/>
      <p:bldP spid="313" grpId="0"/>
    </p:bldLst>
  </p:timing>
</p:sld>
</file>

<file path=ppt/theme/theme1.xml><?xml version="1.0" encoding="utf-8"?>
<a:theme xmlns:a="http://schemas.openxmlformats.org/drawingml/2006/main" name="Dividend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301</TotalTime>
  <Words>1691</Words>
  <Application>Microsoft Office PowerPoint</Application>
  <PresentationFormat>Widescreen</PresentationFormat>
  <Paragraphs>911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Cambria Math</vt:lpstr>
      <vt:lpstr>Century Gothic</vt:lpstr>
      <vt:lpstr>Gill Sans MT</vt:lpstr>
      <vt:lpstr>Wingdings</vt:lpstr>
      <vt:lpstr>Wingdings 2</vt:lpstr>
      <vt:lpstr>Dividend</vt:lpstr>
      <vt:lpstr>Intro to compressive sensing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Who am I?</vt:lpstr>
      <vt:lpstr>How many measurements make a signal?</vt:lpstr>
      <vt:lpstr>Data taking can be expensive</vt:lpstr>
      <vt:lpstr>Compression and sparsity</vt:lpstr>
      <vt:lpstr>The Heisenberg uncertainty principle?</vt:lpstr>
      <vt:lpstr>Partial frequency transforms</vt:lpstr>
      <vt:lpstr>Recovery?</vt:lpstr>
      <vt:lpstr>When does it work?</vt:lpstr>
      <vt:lpstr>Optimisation</vt:lpstr>
      <vt:lpstr>Solver and example</vt:lpstr>
      <vt:lpstr>Relevant to my work</vt:lpstr>
      <vt:lpstr>Recommended reading</vt:lpstr>
      <vt:lpstr>References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compressive sensing</dc:title>
  <dc:creator>Alexander Tritt</dc:creator>
  <cp:lastModifiedBy>Alexander Tritt</cp:lastModifiedBy>
  <cp:revision>42</cp:revision>
  <dcterms:created xsi:type="dcterms:W3CDTF">2023-10-16T00:25:33Z</dcterms:created>
  <dcterms:modified xsi:type="dcterms:W3CDTF">2023-10-16T05:26:36Z</dcterms:modified>
</cp:coreProperties>
</file>

<file path=docProps/thumbnail.jpeg>
</file>